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4"/>
  </p:sldMasterIdLst>
  <p:notesMasterIdLst>
    <p:notesMasterId r:id="rId16"/>
  </p:notesMasterIdLst>
  <p:sldIdLst>
    <p:sldId id="278" r:id="rId5"/>
    <p:sldId id="279" r:id="rId6"/>
    <p:sldId id="280"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1" d="100"/>
          <a:sy n="71" d="100"/>
        </p:scale>
        <p:origin x="6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6/10/2022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88D38747-4367-4BD2-8D51-C97E202738E2}" type="datetime1">
              <a:rPr lang="en-US" smtClean="0"/>
              <a:t>6/10/2022</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12219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49646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28FF70A8-1D13-4657-95F0-A9EA54967B8D}" type="datetime1">
              <a:rPr lang="en-US" smtClean="0"/>
              <a:t>6/10/2022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515543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21EB90AC-71BD-4C7F-8ACA-7B3F18292E63}" type="datetime1">
              <a:rPr lang="en-US" smtClean="0"/>
              <a:t>6/10/2022</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A98EE3D-8CD1-4C3F-BD1C-C98C9596463C}"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548769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E6EFC2C-8905-46F0-B443-CE905B76BA01}" type="datetime1">
              <a:rPr lang="en-US" smtClean="0"/>
              <a:t>6/10/2022</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782436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6/10/2022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020535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6/10/2022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9363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6/10/2022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1779637"/>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073ED0CC-082F-4160-86E5-0D6041F12778}" type="datetime1">
              <a:rPr lang="en-US" smtClean="0"/>
              <a:t>6/10/2022</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176109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6/10/2022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4447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CAE507A8-A5CF-4D38-AB86-7EDDA87A85D4}" type="datetime1">
              <a:rPr lang="en-US" smtClean="0"/>
              <a:t>6/10/2022</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46266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6/10/2022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95025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6/10/2022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88507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6/10/2022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73100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6/10/2022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70945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6/10/2022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488277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6/10/2022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0762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73ED0CC-082F-4160-86E5-0D6041F12778}" type="datetime1">
              <a:rPr lang="en-US" smtClean="0"/>
              <a:t>6/10/2022</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795268828"/>
      </p:ext>
    </p:extLst>
  </p:cSld>
  <p:clrMap bg1="dk1" tx1="lt1" bg2="dk2" tx2="lt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Lst>
  <p:hf sldNum="0" hdr="0" ftr="0" dt="0"/>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9091" r="9091"/>
          <a:stretch/>
        </p:blipFill>
        <p:spPr>
          <a:xfrm>
            <a:off x="-1" y="0"/>
            <a:ext cx="12192001"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947531" y="3762263"/>
            <a:ext cx="9448800" cy="1825096"/>
          </a:xfrm>
        </p:spPr>
        <p:txBody>
          <a:bodyPr>
            <a:normAutofit/>
          </a:bodyPr>
          <a:lstStyle/>
          <a:p>
            <a:r>
              <a:rPr lang="en-IN" sz="1600" dirty="0"/>
              <a:t>SUBMITTED BY,</a:t>
            </a:r>
            <a:br>
              <a:rPr lang="en-US" sz="2400" dirty="0"/>
            </a:br>
            <a:r>
              <a:rPr lang="en-IN" sz="2400" b="1" dirty="0"/>
              <a:t>KARTIK  M                                                               2SD19IS402</a:t>
            </a:r>
            <a:br>
              <a:rPr lang="en-US" sz="2400" dirty="0"/>
            </a:br>
            <a:r>
              <a:rPr lang="en-IN" sz="2400" b="1" dirty="0"/>
              <a:t>PRASHANT S N                                                       2SD18IS031</a:t>
            </a:r>
            <a:br>
              <a:rPr lang="en-US" sz="2400" dirty="0"/>
            </a:br>
            <a:r>
              <a:rPr lang="en-IN" sz="2400" b="1" dirty="0"/>
              <a:t>SARDAR PARAMJEET SINGH                                  2SD18IS044</a:t>
            </a:r>
            <a:br>
              <a:rPr lang="en-US" sz="2400" dirty="0"/>
            </a:br>
            <a:r>
              <a:rPr lang="en-IN" sz="2400" b="1" dirty="0"/>
              <a:t>SUSHMA S                                                               2SD18IS056</a:t>
            </a:r>
            <a:endParaRPr lang="en-US" sz="2400" dirty="0"/>
          </a:p>
        </p:txBody>
      </p:sp>
      <p:pic>
        <p:nvPicPr>
          <p:cNvPr id="16" name="image4.png">
            <a:extLst>
              <a:ext uri="{FF2B5EF4-FFF2-40B4-BE49-F238E27FC236}">
                <a16:creationId xmlns:a16="http://schemas.microsoft.com/office/drawing/2014/main" id="{95CEDD11-903F-40BB-A7ED-B5306C7340CB}"/>
              </a:ext>
            </a:extLst>
          </p:cNvPr>
          <p:cNvPicPr/>
          <p:nvPr/>
        </p:nvPicPr>
        <p:blipFill rotWithShape="1">
          <a:blip r:embed="rId3"/>
          <a:srcRect l="3269" r="3528" b="2"/>
          <a:stretch/>
        </p:blipFill>
        <p:spPr>
          <a:xfrm>
            <a:off x="7962678" y="229308"/>
            <a:ext cx="2695383" cy="3532955"/>
          </a:xfrm>
          <a:prstGeom prst="rect">
            <a:avLst/>
          </a:prstGeom>
        </p:spPr>
      </p:pic>
      <p:sp>
        <p:nvSpPr>
          <p:cNvPr id="17" name="TextBox 16">
            <a:extLst>
              <a:ext uri="{FF2B5EF4-FFF2-40B4-BE49-F238E27FC236}">
                <a16:creationId xmlns:a16="http://schemas.microsoft.com/office/drawing/2014/main" id="{16A30895-80EA-461B-80A8-54454BFA09B6}"/>
              </a:ext>
            </a:extLst>
          </p:cNvPr>
          <p:cNvSpPr txBox="1"/>
          <p:nvPr/>
        </p:nvSpPr>
        <p:spPr>
          <a:xfrm>
            <a:off x="201156" y="1957751"/>
            <a:ext cx="7140547" cy="863250"/>
          </a:xfrm>
          <a:prstGeom prst="rect">
            <a:avLst/>
          </a:prstGeom>
          <a:noFill/>
        </p:spPr>
        <p:txBody>
          <a:bodyPr wrap="square">
            <a:spAutoFit/>
          </a:bodyPr>
          <a:lstStyle/>
          <a:p>
            <a:pPr marL="0" marR="0" algn="ctr">
              <a:lnSpc>
                <a:spcPct val="107000"/>
              </a:lnSpc>
              <a:spcBef>
                <a:spcPts val="0"/>
              </a:spcBef>
              <a:spcAft>
                <a:spcPts val="800"/>
              </a:spcAft>
            </a:pPr>
            <a:r>
              <a:rPr lang="en-IN" sz="2400" b="1" dirty="0">
                <a:effectLst/>
                <a:latin typeface="Times New Roman" panose="02020603050405020304" pitchFamily="18" charset="0"/>
                <a:ea typeface="Times New Roman" panose="02020603050405020304" pitchFamily="18" charset="0"/>
              </a:rPr>
              <a:t>SDM COLLEGE OF ENGINEERING AND      TECHNOLOGY DHAVALAGIRI, DHARWAD</a:t>
            </a:r>
            <a:endParaRPr lang="en-US" sz="2400" dirty="0">
              <a:effectLst/>
              <a:latin typeface="Calibri" panose="020F0502020204030204" pitchFamily="34" charset="0"/>
              <a:ea typeface="Calibri" panose="020F0502020204030204" pitchFamily="34" charset="0"/>
            </a:endParaRPr>
          </a:p>
        </p:txBody>
      </p:sp>
      <p:sp>
        <p:nvSpPr>
          <p:cNvPr id="18" name="TextBox 17">
            <a:extLst>
              <a:ext uri="{FF2B5EF4-FFF2-40B4-BE49-F238E27FC236}">
                <a16:creationId xmlns:a16="http://schemas.microsoft.com/office/drawing/2014/main" id="{586DC8B2-B9CD-4A4C-8DAA-E783A6A7C893}"/>
              </a:ext>
            </a:extLst>
          </p:cNvPr>
          <p:cNvSpPr txBox="1"/>
          <p:nvPr/>
        </p:nvSpPr>
        <p:spPr>
          <a:xfrm>
            <a:off x="677047" y="2903074"/>
            <a:ext cx="6188764" cy="338554"/>
          </a:xfrm>
          <a:prstGeom prst="rect">
            <a:avLst/>
          </a:prstGeom>
          <a:noFill/>
        </p:spPr>
        <p:txBody>
          <a:bodyPr wrap="square">
            <a:spAutoFit/>
          </a:bodyPr>
          <a:lstStyle/>
          <a:p>
            <a:r>
              <a:rPr lang="en-IN" sz="1600" b="1" dirty="0">
                <a:effectLst/>
                <a:latin typeface="Times New Roman" panose="02020603050405020304" pitchFamily="18" charset="0"/>
                <a:ea typeface="Times New Roman" panose="02020603050405020304" pitchFamily="18" charset="0"/>
              </a:rPr>
              <a:t>DEPARTMENT OF INFORMATION SCIENCE &amp; ENGINEERING</a:t>
            </a:r>
            <a:endParaRPr lang="en-US" sz="1600" dirty="0"/>
          </a:p>
        </p:txBody>
      </p:sp>
      <p:sp>
        <p:nvSpPr>
          <p:cNvPr id="20" name="TextBox 19">
            <a:extLst>
              <a:ext uri="{FF2B5EF4-FFF2-40B4-BE49-F238E27FC236}">
                <a16:creationId xmlns:a16="http://schemas.microsoft.com/office/drawing/2014/main" id="{7BE9A0DE-12DA-48D9-A282-36417C8DEB4E}"/>
              </a:ext>
            </a:extLst>
          </p:cNvPr>
          <p:cNvSpPr txBox="1"/>
          <p:nvPr/>
        </p:nvSpPr>
        <p:spPr>
          <a:xfrm>
            <a:off x="947531" y="3531430"/>
            <a:ext cx="6188764" cy="461665"/>
          </a:xfrm>
          <a:prstGeom prst="rect">
            <a:avLst/>
          </a:prstGeom>
          <a:noFill/>
        </p:spPr>
        <p:txBody>
          <a:bodyPr wrap="square">
            <a:spAutoFit/>
          </a:bodyPr>
          <a:lstStyle/>
          <a:p>
            <a:r>
              <a:rPr lang="en-IN" sz="2400" b="1" dirty="0">
                <a:solidFill>
                  <a:srgbClr val="FFFF00"/>
                </a:solidFill>
                <a:effectLst/>
                <a:latin typeface="Times New Roman" panose="02020603050405020304" pitchFamily="18" charset="0"/>
                <a:ea typeface="Times New Roman" panose="02020603050405020304" pitchFamily="18" charset="0"/>
              </a:rPr>
              <a:t>Team :P15 </a:t>
            </a:r>
            <a:endParaRPr lang="en-US" sz="2400" dirty="0">
              <a:solidFill>
                <a:srgbClr val="FFFF00"/>
              </a:solidFill>
            </a:endParaRP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F8CA4A-8E0A-4EB6-8E28-FE063D747F01}"/>
              </a:ext>
            </a:extLst>
          </p:cNvPr>
          <p:cNvSpPr>
            <a:spLocks noGrp="1"/>
          </p:cNvSpPr>
          <p:nvPr>
            <p:ph type="title"/>
          </p:nvPr>
        </p:nvSpPr>
        <p:spPr>
          <a:xfrm>
            <a:off x="815009" y="639315"/>
            <a:ext cx="8610600" cy="1293028"/>
          </a:xfrm>
        </p:spPr>
        <p:txBody>
          <a:bodyPr/>
          <a:lstStyle/>
          <a:p>
            <a:pPr algn="l"/>
            <a:endParaRPr lang="en-US" dirty="0"/>
          </a:p>
        </p:txBody>
      </p:sp>
      <p:sp>
        <p:nvSpPr>
          <p:cNvPr id="3" name="Content Placeholder 2">
            <a:extLst>
              <a:ext uri="{FF2B5EF4-FFF2-40B4-BE49-F238E27FC236}">
                <a16:creationId xmlns:a16="http://schemas.microsoft.com/office/drawing/2014/main" id="{4DA5C6CE-D57D-49DA-9E4F-70DEAFE746DF}"/>
              </a:ext>
            </a:extLst>
          </p:cNvPr>
          <p:cNvSpPr>
            <a:spLocks noGrp="1"/>
          </p:cNvSpPr>
          <p:nvPr>
            <p:ph idx="1"/>
          </p:nvPr>
        </p:nvSpPr>
        <p:spPr>
          <a:xfrm>
            <a:off x="685800" y="1571708"/>
            <a:ext cx="10820400" cy="813683"/>
          </a:xfrm>
        </p:spPr>
        <p:txBody>
          <a:bodyPr/>
          <a:lstStyle/>
          <a:p>
            <a:endParaRPr lang="en-US" dirty="0"/>
          </a:p>
        </p:txBody>
      </p:sp>
    </p:spTree>
    <p:extLst>
      <p:ext uri="{BB962C8B-B14F-4D97-AF65-F5344CB8AC3E}">
        <p14:creationId xmlns:p14="http://schemas.microsoft.com/office/powerpoint/2010/main" val="3811647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DA0911-FCE4-448F-93C5-36BBF365B33A}"/>
              </a:ext>
            </a:extLst>
          </p:cNvPr>
          <p:cNvSpPr>
            <a:spLocks noGrp="1"/>
          </p:cNvSpPr>
          <p:nvPr>
            <p:ph idx="1"/>
          </p:nvPr>
        </p:nvSpPr>
        <p:spPr>
          <a:xfrm>
            <a:off x="526773" y="2605378"/>
            <a:ext cx="10820400" cy="4024125"/>
          </a:xfrm>
        </p:spPr>
        <p:txBody>
          <a:bodyPr>
            <a:normAutofit/>
          </a:bodyPr>
          <a:lstStyle/>
          <a:p>
            <a:pPr marL="0" indent="0" algn="ctr">
              <a:buNone/>
            </a:pPr>
            <a:r>
              <a:rPr lang="en-US" sz="9600" dirty="0"/>
              <a:t>Thank You</a:t>
            </a:r>
          </a:p>
        </p:txBody>
      </p:sp>
    </p:spTree>
    <p:extLst>
      <p:ext uri="{BB962C8B-B14F-4D97-AF65-F5344CB8AC3E}">
        <p14:creationId xmlns:p14="http://schemas.microsoft.com/office/powerpoint/2010/main" val="2657890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ounded Rectangle 14">
            <a:extLst>
              <a:ext uri="{FF2B5EF4-FFF2-40B4-BE49-F238E27FC236}">
                <a16:creationId xmlns:a16="http://schemas.microsoft.com/office/drawing/2014/main" id="{637BD688-14A6-4B96-B8A2-3CD81C054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0"/>
            <a:ext cx="7555992"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useBgFill="1">
        <p:nvSpPr>
          <p:cNvPr id="31" name="Rectangle 30">
            <a:extLst>
              <a:ext uri="{FF2B5EF4-FFF2-40B4-BE49-F238E27FC236}">
                <a16:creationId xmlns:a16="http://schemas.microsoft.com/office/drawing/2014/main" id="{B7B2544F-CA5E-40F6-9525-716A90C8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a:effectLst>
            <a:outerShdw blurRad="635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pic>
        <p:nvPicPr>
          <p:cNvPr id="33" name="Picture 32">
            <a:extLst>
              <a:ext uri="{FF2B5EF4-FFF2-40B4-BE49-F238E27FC236}">
                <a16:creationId xmlns:a16="http://schemas.microsoft.com/office/drawing/2014/main" id="{D2B93162-635C-46F5-97EC-E98C1659F1F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61975"/>
          <a:stretch/>
        </p:blipFill>
        <p:spPr>
          <a:xfrm>
            <a:off x="0" y="4375150"/>
            <a:ext cx="4636008" cy="248285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65922" y="987287"/>
            <a:ext cx="3548269" cy="4697896"/>
          </a:xfrm>
        </p:spPr>
        <p:txBody>
          <a:bodyPr>
            <a:normAutofit/>
          </a:bodyPr>
          <a:lstStyle/>
          <a:p>
            <a:pPr marL="0" marR="0" algn="ctr">
              <a:lnSpc>
                <a:spcPct val="107000"/>
              </a:lnSpc>
              <a:spcBef>
                <a:spcPts val="0"/>
              </a:spcBef>
              <a:spcAft>
                <a:spcPts val="800"/>
              </a:spcAft>
            </a:pPr>
            <a:r>
              <a:rPr lang="en-US" sz="3600" b="1" dirty="0">
                <a:effectLst/>
                <a:latin typeface="Abadi" panose="020B0604020202020204" pitchFamily="34" charset="0"/>
                <a:ea typeface="Times New Roman" panose="02020603050405020304" pitchFamily="18" charset="0"/>
                <a:cs typeface="Times New Roman" panose="02020603050405020304" pitchFamily="18" charset="0"/>
              </a:rPr>
              <a:t>“</a:t>
            </a:r>
            <a:r>
              <a:rPr lang="en-US" sz="3600" b="1" u="sng" dirty="0">
                <a:effectLst/>
                <a:latin typeface="Abadi" panose="020B0604020202020204" pitchFamily="34" charset="0"/>
                <a:ea typeface="Times New Roman" panose="02020603050405020304" pitchFamily="18" charset="0"/>
                <a:cs typeface="Times New Roman" panose="02020603050405020304" pitchFamily="18" charset="0"/>
              </a:rPr>
              <a:t>Media Control using Hand Gesture Moments</a:t>
            </a:r>
            <a:r>
              <a:rPr lang="en-US" sz="3600" b="1" dirty="0">
                <a:effectLst/>
                <a:latin typeface="Abadi" panose="020B0604020202020204" pitchFamily="34" charset="0"/>
                <a:ea typeface="Times New Roman" panose="02020603050405020304" pitchFamily="18" charset="0"/>
                <a:cs typeface="Times New Roman" panose="02020603050405020304" pitchFamily="18" charset="0"/>
              </a:rPr>
              <a:t>”</a:t>
            </a:r>
            <a:endParaRPr lang="en-US" sz="3600" b="1" dirty="0">
              <a:effectLst/>
              <a:latin typeface="Calibri" panose="020F0502020204030204" pitchFamily="34" charset="0"/>
              <a:ea typeface="Calibri" panose="020F0502020204030204" pitchFamily="34" charset="0"/>
            </a:endParaRP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5693929" y="708991"/>
            <a:ext cx="6312540" cy="5440017"/>
          </a:xfrm>
        </p:spPr>
        <p:txBody>
          <a:bodyPr anchor="ctr">
            <a:noAutofit/>
          </a:bodyPr>
          <a:lstStyle/>
          <a:p>
            <a:pPr marL="0" marR="0" indent="0" algn="ctr">
              <a:lnSpc>
                <a:spcPct val="107000"/>
              </a:lnSpc>
              <a:spcBef>
                <a:spcPts val="0"/>
              </a:spcBef>
              <a:spcAft>
                <a:spcPts val="0"/>
              </a:spcAft>
              <a:buNone/>
            </a:pPr>
            <a:r>
              <a:rPr lang="en-IN" sz="2400" b="1" u="sng" dirty="0">
                <a:effectLst/>
                <a:latin typeface="Times New Roman" panose="02020603050405020304" pitchFamily="18" charset="0"/>
                <a:ea typeface="Times New Roman" panose="02020603050405020304" pitchFamily="18" charset="0"/>
              </a:rPr>
              <a:t>CONTENTS</a:t>
            </a:r>
            <a:endParaRPr lang="en-US" sz="2400" dirty="0">
              <a:effectLst/>
              <a:latin typeface="Calibri" panose="020F0502020204030204" pitchFamily="34" charset="0"/>
              <a:ea typeface="Calibri" panose="020F0502020204030204" pitchFamily="34" charset="0"/>
            </a:endParaRPr>
          </a:p>
          <a:p>
            <a:pPr marL="342900" indent="-342900" algn="just">
              <a:lnSpc>
                <a:spcPct val="107000"/>
              </a:lnSpc>
              <a:spcBef>
                <a:spcPts val="0"/>
              </a:spcBef>
              <a:buFont typeface="+mj-lt"/>
              <a:buAutoNum type="arabicPeriod"/>
            </a:pPr>
            <a:r>
              <a:rPr lang="en-US" sz="1800" b="1" dirty="0">
                <a:effectLst/>
                <a:latin typeface="Abadi" panose="020B0604020202020204" pitchFamily="34" charset="0"/>
                <a:ea typeface="Calibri" panose="020F0502020204030204" pitchFamily="34" charset="0"/>
                <a:cs typeface="Times New Roman" panose="02020603050405020304" pitchFamily="18" charset="0"/>
              </a:rPr>
              <a:t>INTRODUCTION </a:t>
            </a:r>
          </a:p>
          <a:p>
            <a:pPr marL="342900" indent="-342900" algn="just">
              <a:lnSpc>
                <a:spcPct val="107000"/>
              </a:lnSpc>
              <a:spcBef>
                <a:spcPts val="0"/>
              </a:spcBef>
              <a:buFont typeface="+mj-lt"/>
              <a:buAutoNum type="arabicPeriod"/>
            </a:pPr>
            <a:r>
              <a:rPr lang="en-US" sz="1800" b="1" dirty="0">
                <a:effectLst/>
                <a:latin typeface="Abadi" panose="020B0604020202020204" pitchFamily="34" charset="0"/>
                <a:ea typeface="Times New Roman" panose="02020603050405020304" pitchFamily="18" charset="0"/>
                <a:cs typeface="Times New Roman" panose="02020603050405020304" pitchFamily="18" charset="0"/>
              </a:rPr>
              <a:t>METHDOLOGY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indent="-342900" algn="just">
              <a:lnSpc>
                <a:spcPct val="107000"/>
              </a:lnSpc>
              <a:spcBef>
                <a:spcPts val="0"/>
              </a:spcBef>
              <a:spcAft>
                <a:spcPts val="0"/>
              </a:spcAft>
              <a:buFont typeface="+mj-lt"/>
              <a:buAutoNum type="arabicPeriod"/>
            </a:pPr>
            <a:r>
              <a:rPr lang="en-US" sz="1800" b="1" dirty="0">
                <a:effectLst/>
                <a:latin typeface="Abadi" panose="020B0604020202020204" pitchFamily="34" charset="0"/>
                <a:ea typeface="Times New Roman" panose="02020603050405020304" pitchFamily="18" charset="0"/>
                <a:cs typeface="Times New Roman" panose="02020603050405020304" pitchFamily="18" charset="0"/>
              </a:rPr>
              <a:t>IMPLEMENTATION</a:t>
            </a:r>
            <a:r>
              <a:rPr lang="en-IN" sz="2000" dirty="0">
                <a:effectLst/>
                <a:latin typeface="Times New Roman" panose="02020603050405020304" pitchFamily="18" charset="0"/>
                <a:ea typeface="Times New Roman" panose="02020603050405020304" pitchFamily="18" charset="0"/>
              </a:rPr>
              <a:t>				</a:t>
            </a:r>
            <a:endParaRPr lang="en-IN" sz="2000" dirty="0">
              <a:latin typeface="Times New Roman" panose="02020603050405020304" pitchFamily="18" charset="0"/>
              <a:ea typeface="Times New Roman" panose="02020603050405020304" pitchFamily="18" charset="0"/>
            </a:endParaRPr>
          </a:p>
          <a:p>
            <a:pPr marL="342900" marR="0" indent="-342900" algn="just">
              <a:lnSpc>
                <a:spcPct val="107000"/>
              </a:lnSpc>
              <a:spcBef>
                <a:spcPts val="0"/>
              </a:spcBef>
              <a:spcAft>
                <a:spcPts val="0"/>
              </a:spcAft>
              <a:buFont typeface="+mj-lt"/>
              <a:buAutoNum type="arabicPeriod"/>
            </a:pPr>
            <a:r>
              <a:rPr lang="en-US" sz="1800" b="1" dirty="0">
                <a:effectLst/>
                <a:latin typeface="Abadi" panose="020B0604020202020204" pitchFamily="34" charset="0"/>
                <a:ea typeface="Times New Roman" panose="02020603050405020304" pitchFamily="18" charset="0"/>
                <a:cs typeface="Times New Roman" panose="02020603050405020304" pitchFamily="18" charset="0"/>
              </a:rPr>
              <a:t>RECOGNITION</a:t>
            </a:r>
            <a:r>
              <a:rPr lang="en-US" sz="1800" b="1" spc="-1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b="1" dirty="0">
                <a:effectLst/>
                <a:latin typeface="Abadi" panose="020B0604020202020204" pitchFamily="34" charset="0"/>
                <a:ea typeface="Times New Roman" panose="02020603050405020304" pitchFamily="18" charset="0"/>
                <a:cs typeface="Times New Roman" panose="02020603050405020304" pitchFamily="18" charset="0"/>
              </a:rPr>
              <a:t>RATE OF</a:t>
            </a:r>
            <a:r>
              <a:rPr lang="en-US" sz="1800" b="1" spc="-1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b="1" dirty="0">
                <a:effectLst/>
                <a:latin typeface="Abadi" panose="020B0604020202020204" pitchFamily="34" charset="0"/>
                <a:ea typeface="Times New Roman" panose="02020603050405020304" pitchFamily="18" charset="0"/>
                <a:cs typeface="Times New Roman" panose="02020603050405020304" pitchFamily="18" charset="0"/>
              </a:rPr>
              <a:t>DIFFERENT GESTURES </a:t>
            </a:r>
          </a:p>
          <a:p>
            <a:pPr marL="342900" indent="-342900" algn="just">
              <a:lnSpc>
                <a:spcPct val="107000"/>
              </a:lnSpc>
              <a:spcBef>
                <a:spcPts val="0"/>
              </a:spcBef>
              <a:buFont typeface="+mj-lt"/>
              <a:buAutoNum type="arabicPeriod"/>
            </a:pPr>
            <a:r>
              <a:rPr lang="en-US" sz="1800" b="1" dirty="0">
                <a:effectLst/>
                <a:latin typeface="Abadi" panose="020B0604020104020204" pitchFamily="34" charset="0"/>
                <a:ea typeface="Times New Roman" panose="02020603050405020304" pitchFamily="18" charset="0"/>
                <a:cs typeface="Times New Roman" panose="02020603050405020304" pitchFamily="18" charset="0"/>
              </a:rPr>
              <a:t>CONCLUSIONS</a:t>
            </a:r>
            <a:endParaRPr lang="en-US" sz="1800" dirty="0">
              <a:latin typeface="Abadi" panose="020B0604020104020204" pitchFamily="34" charset="0"/>
            </a:endParaRPr>
          </a:p>
          <a:p>
            <a:pPr marL="0" marR="0" indent="0" algn="just">
              <a:lnSpc>
                <a:spcPct val="107000"/>
              </a:lnSpc>
              <a:spcBef>
                <a:spcPts val="0"/>
              </a:spcBef>
              <a:spcAft>
                <a:spcPts val="0"/>
              </a:spcAft>
              <a:buNone/>
            </a:pPr>
            <a:r>
              <a:rPr lang="en-IN" sz="1000" dirty="0">
                <a:effectLst/>
                <a:latin typeface="Times New Roman" panose="02020603050405020304" pitchFamily="18" charset="0"/>
                <a:ea typeface="Times New Roman" panose="02020603050405020304" pitchFamily="18" charset="0"/>
              </a:rPr>
              <a:t>						</a:t>
            </a:r>
            <a:endParaRPr lang="en-US" sz="1000" dirty="0">
              <a:effectLst/>
              <a:latin typeface="Calibri" panose="020F0502020204030204" pitchFamily="34" charset="0"/>
              <a:ea typeface="Calibri" panose="020F0502020204030204" pitchFamily="34" charset="0"/>
            </a:endParaRPr>
          </a:p>
          <a:p>
            <a:endParaRPr lang="en-US" sz="1000" dirty="0"/>
          </a:p>
        </p:txBody>
      </p:sp>
    </p:spTree>
    <p:extLst>
      <p:ext uri="{BB962C8B-B14F-4D97-AF65-F5344CB8AC3E}">
        <p14:creationId xmlns:p14="http://schemas.microsoft.com/office/powerpoint/2010/main" val="3220235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9D724-8AD5-479E-AA4A-0E55E8C16309}"/>
              </a:ext>
            </a:extLst>
          </p:cNvPr>
          <p:cNvSpPr>
            <a:spLocks noGrp="1"/>
          </p:cNvSpPr>
          <p:nvPr>
            <p:ph type="title"/>
          </p:nvPr>
        </p:nvSpPr>
        <p:spPr>
          <a:xfrm>
            <a:off x="864434" y="1256863"/>
            <a:ext cx="8610600" cy="1293028"/>
          </a:xfrm>
        </p:spPr>
        <p:txBody>
          <a:bodyPr>
            <a:normAutofit/>
          </a:bodyPr>
          <a:lstStyle/>
          <a:p>
            <a:pPr algn="l"/>
            <a:r>
              <a:rPr lang="en-US" sz="3200" b="1" dirty="0">
                <a:effectLst/>
                <a:latin typeface="Abadi" panose="020B0604020202020204" pitchFamily="34" charset="0"/>
                <a:ea typeface="Calibri" panose="020F0502020204030204" pitchFamily="34" charset="0"/>
                <a:cs typeface="Times New Roman" panose="02020603050405020304" pitchFamily="18" charset="0"/>
              </a:rPr>
              <a:t>INTRODUCTION </a:t>
            </a:r>
            <a:br>
              <a:rPr lang="en-US" sz="3200" b="1" dirty="0">
                <a:effectLst/>
                <a:latin typeface="Abadi" panose="020B0604020202020204" pitchFamily="34" charset="0"/>
                <a:ea typeface="Calibri" panose="020F0502020204030204" pitchFamily="34" charset="0"/>
                <a:cs typeface="Times New Roman" panose="02020603050405020304" pitchFamily="18" charset="0"/>
              </a:rPr>
            </a:br>
            <a:endParaRPr lang="en-US" sz="3200" dirty="0"/>
          </a:p>
        </p:txBody>
      </p:sp>
      <p:sp>
        <p:nvSpPr>
          <p:cNvPr id="4" name="Content Placeholder 3">
            <a:extLst>
              <a:ext uri="{FF2B5EF4-FFF2-40B4-BE49-F238E27FC236}">
                <a16:creationId xmlns:a16="http://schemas.microsoft.com/office/drawing/2014/main" id="{71488DA5-A611-4F20-AB2C-3EE6650FE1B4}"/>
              </a:ext>
            </a:extLst>
          </p:cNvPr>
          <p:cNvSpPr>
            <a:spLocks noGrp="1"/>
          </p:cNvSpPr>
          <p:nvPr>
            <p:ph idx="1"/>
          </p:nvPr>
        </p:nvSpPr>
        <p:spPr/>
        <p:txBody>
          <a:bodyPr/>
          <a:lstStyle/>
          <a:p>
            <a:pPr algn="just"/>
            <a:r>
              <a:rPr lang="en-US" sz="1800" dirty="0">
                <a:effectLst/>
                <a:latin typeface="Abadi" panose="020B0604020202020204" pitchFamily="34" charset="0"/>
                <a:ea typeface="Times New Roman" panose="02020603050405020304" pitchFamily="18" charset="0"/>
                <a:cs typeface="Times New Roman" panose="02020603050405020304" pitchFamily="18" charset="0"/>
              </a:rPr>
              <a:t>A hand gesture recognition system provides a natural, innovative and modern way of non -</a:t>
            </a:r>
            <a:r>
              <a:rPr lang="en-US" sz="1800" spc="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verbal communication. It has a wide area of application in human computer interaction and</a:t>
            </a:r>
            <a:r>
              <a:rPr lang="en-US" sz="1800" spc="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sign language. The intention of this implementation is to discuss an approach of hand gesture</a:t>
            </a:r>
            <a:r>
              <a:rPr lang="en-US" sz="1800" spc="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recognition based on detection of some shape based features.</a:t>
            </a:r>
          </a:p>
          <a:p>
            <a:pPr algn="just"/>
            <a:r>
              <a:rPr lang="en-US" sz="1800" dirty="0">
                <a:effectLst/>
                <a:latin typeface="Abadi" panose="020B0604020202020204" pitchFamily="34" charset="0"/>
                <a:ea typeface="Times New Roman" panose="02020603050405020304" pitchFamily="18" charset="0"/>
                <a:cs typeface="Times New Roman" panose="02020603050405020304" pitchFamily="18" charset="0"/>
              </a:rPr>
              <a:t>A</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primary</a:t>
            </a:r>
            <a:r>
              <a:rPr lang="en-US" sz="1800" spc="-29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goal of gesture recognition is to create a system which can identify specific human gestures</a:t>
            </a:r>
            <a:r>
              <a:rPr lang="en-US" sz="1800" spc="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and</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use</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them</a:t>
            </a:r>
            <a:r>
              <a:rPr lang="en-US" sz="1800" spc="-2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to</a:t>
            </a:r>
            <a:r>
              <a:rPr lang="en-US" sz="1800" spc="-2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convey</a:t>
            </a:r>
            <a:r>
              <a:rPr lang="en-US" sz="1800" spc="-2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information</a:t>
            </a:r>
            <a:r>
              <a:rPr lang="en-US" sz="1800" spc="-2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for</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device</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control</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and</a:t>
            </a:r>
            <a:r>
              <a:rPr lang="en-US" sz="1800" spc="-2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by</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implementing</a:t>
            </a:r>
            <a:r>
              <a:rPr lang="en-US" sz="1800" spc="-2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real</a:t>
            </a:r>
            <a:r>
              <a:rPr lang="en-US" sz="1800" spc="-3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time</a:t>
            </a:r>
            <a:r>
              <a:rPr lang="en-US" sz="1800" spc="-2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gestures</a:t>
            </a:r>
            <a:r>
              <a:rPr lang="en-US" sz="1800" spc="-29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recognition</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a:t>
            </a:r>
            <a:r>
              <a:rPr lang="en-US" sz="1800" spc="-4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user</a:t>
            </a:r>
            <a:r>
              <a:rPr lang="en-US" sz="1800" spc="-4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can</a:t>
            </a:r>
            <a:r>
              <a:rPr lang="en-US" sz="1800" spc="-4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control</a:t>
            </a:r>
            <a:r>
              <a:rPr lang="en-US" sz="1800" spc="-5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a:t>
            </a:r>
            <a:r>
              <a:rPr lang="en-US" sz="1800" spc="-5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computer</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by</a:t>
            </a:r>
            <a:r>
              <a:rPr lang="en-US" sz="1800" spc="-4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doing</a:t>
            </a:r>
            <a:r>
              <a:rPr lang="en-US" sz="1800" spc="-5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specific</a:t>
            </a:r>
            <a:r>
              <a:rPr lang="en-US" sz="1800" spc="-4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gesture</a:t>
            </a:r>
            <a:r>
              <a:rPr lang="en-US" sz="1800" spc="-6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in</a:t>
            </a:r>
            <a:r>
              <a:rPr lang="en-US" sz="1800" spc="-3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front</a:t>
            </a:r>
            <a:r>
              <a:rPr lang="en-US" sz="1800" spc="-5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of</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a</a:t>
            </a:r>
            <a:r>
              <a:rPr lang="en-US" sz="1800" spc="-4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video</a:t>
            </a:r>
            <a:r>
              <a:rPr lang="en-US" sz="1800" spc="-4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camera</a:t>
            </a:r>
            <a:r>
              <a:rPr lang="en-US" sz="1800" spc="-28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linked to a computer. </a:t>
            </a:r>
          </a:p>
          <a:p>
            <a:pPr algn="just"/>
            <a:r>
              <a:rPr lang="en-US" sz="1800" dirty="0">
                <a:effectLst/>
                <a:latin typeface="Abadi" panose="020B0604020202020204" pitchFamily="34" charset="0"/>
                <a:ea typeface="Times New Roman" panose="02020603050405020304" pitchFamily="18" charset="0"/>
                <a:cs typeface="Times New Roman" panose="02020603050405020304" pitchFamily="18" charset="0"/>
              </a:rPr>
              <a:t>In this project we will develop a “</a:t>
            </a:r>
            <a:r>
              <a:rPr lang="en-US" sz="1800" u="sng" dirty="0">
                <a:effectLst/>
                <a:latin typeface="Abadi" panose="020B0604020202020204" pitchFamily="34" charset="0"/>
                <a:ea typeface="Times New Roman" panose="02020603050405020304" pitchFamily="18" charset="0"/>
                <a:cs typeface="Times New Roman" panose="02020603050405020304" pitchFamily="18" charset="0"/>
              </a:rPr>
              <a:t>Media Control using Hand Gesture Moments</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 with</a:t>
            </a:r>
            <a:r>
              <a:rPr lang="en-US" sz="1800" spc="-6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the</a:t>
            </a:r>
            <a:r>
              <a:rPr lang="en-US" sz="1800" spc="-6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help</a:t>
            </a:r>
            <a:r>
              <a:rPr lang="en-US" sz="1800" spc="-6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of</a:t>
            </a:r>
            <a:r>
              <a:rPr lang="en-US" sz="1800" spc="-70"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OpenCV</a:t>
            </a:r>
            <a:r>
              <a:rPr lang="en-US" sz="1800" spc="-55" dirty="0">
                <a:effectLst/>
                <a:latin typeface="Abadi" panose="020B0604020202020204" pitchFamily="34" charset="0"/>
                <a:ea typeface="Times New Roman" panose="02020603050405020304" pitchFamily="18" charset="0"/>
                <a:cs typeface="Times New Roman" panose="02020603050405020304" pitchFamily="18" charset="0"/>
              </a:rPr>
              <a:t> </a:t>
            </a:r>
            <a:r>
              <a:rPr lang="en-US" sz="1800" dirty="0">
                <a:effectLst/>
                <a:latin typeface="Abadi" panose="020B0604020202020204" pitchFamily="34" charset="0"/>
                <a:ea typeface="Times New Roman" panose="02020603050405020304" pitchFamily="18" charset="0"/>
                <a:cs typeface="Times New Roman" panose="02020603050405020304" pitchFamily="18" charset="0"/>
              </a:rPr>
              <a:t>module and other technologies.</a:t>
            </a:r>
            <a:r>
              <a:rPr lang="en-US" sz="1800" spc="-60" dirty="0">
                <a:effectLst/>
                <a:latin typeface="Abadi" panose="020B0604020202020204" pitchFamily="34" charset="0"/>
                <a:ea typeface="Times New Roman" panose="02020603050405020304" pitchFamily="18" charset="0"/>
                <a:cs typeface="Times New Roman" panose="02020603050405020304" pitchFamily="18" charset="0"/>
              </a:rPr>
              <a:t> </a:t>
            </a:r>
            <a:endParaRPr lang="en-US" dirty="0"/>
          </a:p>
        </p:txBody>
      </p:sp>
    </p:spTree>
    <p:extLst>
      <p:ext uri="{BB962C8B-B14F-4D97-AF65-F5344CB8AC3E}">
        <p14:creationId xmlns:p14="http://schemas.microsoft.com/office/powerpoint/2010/main" val="4234537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32" name="Picture 1031">
            <a:extLst>
              <a:ext uri="{FF2B5EF4-FFF2-40B4-BE49-F238E27FC236}">
                <a16:creationId xmlns:a16="http://schemas.microsoft.com/office/drawing/2014/main" id="{BDFADFB3-3D44-49A8-AE3B-A87C61607F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1034" name="Picture 1033">
            <a:extLst>
              <a:ext uri="{FF2B5EF4-FFF2-40B4-BE49-F238E27FC236}">
                <a16:creationId xmlns:a16="http://schemas.microsoft.com/office/drawing/2014/main" id="{BB912AE0-CAD9-4F8F-A2A2-BDF07D4EDD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1036" name="Rectangle 1035">
            <a:extLst>
              <a:ext uri="{FF2B5EF4-FFF2-40B4-BE49-F238E27FC236}">
                <a16:creationId xmlns:a16="http://schemas.microsoft.com/office/drawing/2014/main" id="{C8EB467E-92F8-4C37-AB39-1F709B6E3D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6103" y="0"/>
            <a:ext cx="5445897" cy="68580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086211A-9095-4617-A4FC-DF9FF4EECC76}"/>
              </a:ext>
            </a:extLst>
          </p:cNvPr>
          <p:cNvSpPr>
            <a:spLocks noGrp="1"/>
          </p:cNvSpPr>
          <p:nvPr>
            <p:ph type="title"/>
          </p:nvPr>
        </p:nvSpPr>
        <p:spPr>
          <a:xfrm>
            <a:off x="7200864" y="1318699"/>
            <a:ext cx="4510994" cy="3446373"/>
          </a:xfrm>
          <a:noFill/>
          <a:ln w="19050">
            <a:noFill/>
            <a:prstDash val="dash"/>
          </a:ln>
        </p:spPr>
        <p:txBody>
          <a:bodyPr vert="horz" lIns="91440" tIns="45720" rIns="91440" bIns="45720" rtlCol="0" anchor="b">
            <a:normAutofit fontScale="90000"/>
          </a:bodyPr>
          <a:lstStyle/>
          <a:p>
            <a:pPr algn="just"/>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Gesture recognition helps computers to understand human body language. This helps to build</a:t>
            </a:r>
            <a:r>
              <a:rPr lang="en-US" sz="1800" spc="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a</a:t>
            </a:r>
            <a:r>
              <a:rPr lang="en-US" sz="1800" spc="-5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more</a:t>
            </a:r>
            <a:r>
              <a:rPr lang="en-US" sz="1800" spc="-3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potent</a:t>
            </a:r>
            <a:r>
              <a:rPr lang="en-US" sz="1800" spc="-4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link</a:t>
            </a:r>
            <a:r>
              <a:rPr lang="en-US" sz="1800" spc="-4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between</a:t>
            </a:r>
            <a:r>
              <a:rPr lang="en-US" sz="1800" spc="-4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humans</a:t>
            </a:r>
            <a:r>
              <a:rPr lang="en-US" sz="1800" spc="-3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and</a:t>
            </a:r>
            <a:r>
              <a:rPr lang="en-US" sz="1800" spc="-4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machines,</a:t>
            </a:r>
            <a:r>
              <a:rPr lang="en-US" sz="1800" spc="-3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rather</a:t>
            </a:r>
            <a:r>
              <a:rPr lang="en-US" sz="1800" spc="-4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than</a:t>
            </a:r>
            <a:r>
              <a:rPr lang="en-US" sz="1800" spc="-4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just</a:t>
            </a:r>
            <a:r>
              <a:rPr lang="en-US" sz="1800" spc="-3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the</a:t>
            </a:r>
            <a:r>
              <a:rPr lang="en-US" sz="1800" spc="-3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basic</a:t>
            </a:r>
            <a:r>
              <a:rPr lang="en-US" sz="1800" spc="-1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text</a:t>
            </a:r>
            <a:r>
              <a:rPr lang="en-US" sz="1800" spc="-4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user</a:t>
            </a:r>
            <a:r>
              <a:rPr lang="en-US" sz="1800" spc="-4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interfaces</a:t>
            </a:r>
            <a:r>
              <a:rPr lang="en-US" sz="1800" spc="-28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or graphical user interfaces (GUIs). In this project for gesture recognition, the human body's</a:t>
            </a:r>
            <a:r>
              <a:rPr lang="en-US" sz="1800" spc="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motions are read by computer camera. The computer then makes use of this data as input to</a:t>
            </a:r>
            <a:r>
              <a:rPr lang="en-US" sz="1800" spc="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handle applications. The objective of this project is to develop an interface which will capture</a:t>
            </a:r>
            <a:r>
              <a:rPr lang="en-US" sz="1800" spc="-285"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 </a:t>
            </a:r>
            <a:r>
              <a:rPr lang="en-US" sz="1800" dirty="0">
                <a:solidFill>
                  <a:schemeClr val="bg1"/>
                </a:solidFill>
                <a:effectLst/>
                <a:latin typeface="Abadi" panose="020B0604020104020204" pitchFamily="34" charset="0"/>
                <a:ea typeface="Times New Roman" panose="02020603050405020304" pitchFamily="18" charset="0"/>
                <a:cs typeface="Times New Roman" panose="02020603050405020304" pitchFamily="18" charset="0"/>
              </a:rPr>
              <a:t>human hand gesture dynamically and will control the volume level</a:t>
            </a:r>
            <a:endParaRPr lang="en-US" sz="4800" dirty="0">
              <a:solidFill>
                <a:schemeClr val="bg1"/>
              </a:solidFill>
            </a:endParaRPr>
          </a:p>
        </p:txBody>
      </p:sp>
      <p:pic>
        <p:nvPicPr>
          <p:cNvPr id="1038" name="Picture 1037">
            <a:extLst>
              <a:ext uri="{FF2B5EF4-FFF2-40B4-BE49-F238E27FC236}">
                <a16:creationId xmlns:a16="http://schemas.microsoft.com/office/drawing/2014/main" id="{5FBC1FC1-1A8E-4E2F-8767-4A27F827FA8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1040" name="Rectangle 1039">
            <a:extLst>
              <a:ext uri="{FF2B5EF4-FFF2-40B4-BE49-F238E27FC236}">
                <a16:creationId xmlns:a16="http://schemas.microsoft.com/office/drawing/2014/main" id="{898EC202-A8D7-48E5-B77E-9F1371E45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74623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42" name="Rounded Rectangle 11">
            <a:extLst>
              <a:ext uri="{FF2B5EF4-FFF2-40B4-BE49-F238E27FC236}">
                <a16:creationId xmlns:a16="http://schemas.microsoft.com/office/drawing/2014/main" id="{1390C025-A9B7-459A-A7D1-D5DD690F9F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337" y="643464"/>
            <a:ext cx="5459429" cy="5571072"/>
          </a:xfrm>
          <a:prstGeom prst="roundRect">
            <a:avLst>
              <a:gd name="adj" fmla="val 2403"/>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7" name="Content Placeholder 6">
            <a:extLst>
              <a:ext uri="{FF2B5EF4-FFF2-40B4-BE49-F238E27FC236}">
                <a16:creationId xmlns:a16="http://schemas.microsoft.com/office/drawing/2014/main" id="{4B5B5DDA-F82E-4B8A-A813-F091A6EFE66D}"/>
              </a:ext>
            </a:extLst>
          </p:cNvPr>
          <p:cNvPicPr>
            <a:picLocks noGrp="1" noChangeAspect="1" noChangeArrowheads="1"/>
          </p:cNvPicPr>
          <p:nvPr/>
        </p:nvPicPr>
        <p:blipFill>
          <a:blip r:embed="rId4">
            <a:extLst>
              <a:ext uri="{28A0092B-C50C-407E-A947-70E740481C1C}">
                <a14:useLocalDpi xmlns:a14="http://schemas.microsoft.com/office/drawing/2010/main" val="0"/>
              </a:ext>
            </a:extLst>
          </a:blip>
          <a:srcRect l="28894" t="27150" r="33891" b="11600"/>
          <a:stretch>
            <a:fillRect/>
          </a:stretch>
        </p:blipFill>
        <p:spPr bwMode="auto">
          <a:xfrm>
            <a:off x="163804" y="296711"/>
            <a:ext cx="6607938" cy="611753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0EA9363E-FC0B-4936-A6AE-F542E4E71BBB}"/>
              </a:ext>
            </a:extLst>
          </p:cNvPr>
          <p:cNvSpPr txBox="1"/>
          <p:nvPr/>
        </p:nvSpPr>
        <p:spPr>
          <a:xfrm>
            <a:off x="7175354" y="753743"/>
            <a:ext cx="3228334" cy="592726"/>
          </a:xfrm>
          <a:prstGeom prst="rect">
            <a:avLst/>
          </a:prstGeom>
          <a:noFill/>
        </p:spPr>
        <p:txBody>
          <a:bodyPr wrap="square">
            <a:spAutoFit/>
          </a:bodyPr>
          <a:lstStyle/>
          <a:p>
            <a:pPr algn="just">
              <a:lnSpc>
                <a:spcPct val="107000"/>
              </a:lnSpc>
              <a:spcBef>
                <a:spcPts val="0"/>
              </a:spcBef>
            </a:pPr>
            <a:r>
              <a:rPr lang="en-US" sz="3200" b="1" dirty="0">
                <a:solidFill>
                  <a:schemeClr val="accent1"/>
                </a:solidFill>
                <a:effectLst/>
                <a:latin typeface="Abadi" panose="020B0604020104020204" pitchFamily="34" charset="0"/>
                <a:ea typeface="Times New Roman" panose="02020603050405020304" pitchFamily="18" charset="0"/>
                <a:cs typeface="Times New Roman" panose="02020603050405020304" pitchFamily="18" charset="0"/>
              </a:rPr>
              <a:t>METHDOLOGY</a:t>
            </a:r>
            <a:endParaRPr lang="en-US" sz="32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49134114"/>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5" name="Picture 2054">
            <a:extLst>
              <a:ext uri="{FF2B5EF4-FFF2-40B4-BE49-F238E27FC236}">
                <a16:creationId xmlns:a16="http://schemas.microsoft.com/office/drawing/2014/main" id="{BDFADFB3-3D44-49A8-AE3B-A87C61607F7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pic>
        <p:nvPicPr>
          <p:cNvPr id="2057" name="Picture 2056">
            <a:extLst>
              <a:ext uri="{FF2B5EF4-FFF2-40B4-BE49-F238E27FC236}">
                <a16:creationId xmlns:a16="http://schemas.microsoft.com/office/drawing/2014/main" id="{BB912AE0-CAD9-4F8F-A2A2-BDF07D4EDD2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a:extLst>
              <a:ext uri="{FF2B5EF4-FFF2-40B4-BE49-F238E27FC236}">
                <a16:creationId xmlns:a16="http://schemas.microsoft.com/office/drawing/2014/main" id="{FD153ABE-9F98-4BA2-B6FB-392756857C82}"/>
              </a:ext>
            </a:extLst>
          </p:cNvPr>
          <p:cNvSpPr>
            <a:spLocks noGrp="1"/>
          </p:cNvSpPr>
          <p:nvPr>
            <p:ph type="title"/>
          </p:nvPr>
        </p:nvSpPr>
        <p:spPr>
          <a:xfrm>
            <a:off x="685800" y="677194"/>
            <a:ext cx="10820400" cy="909896"/>
          </a:xfrm>
        </p:spPr>
        <p:txBody>
          <a:bodyPr vert="horz" lIns="91440" tIns="45720" rIns="91440" bIns="45720" rtlCol="0" anchor="b">
            <a:normAutofit/>
          </a:bodyPr>
          <a:lstStyle/>
          <a:p>
            <a:pPr algn="l"/>
            <a:r>
              <a:rPr lang="en-US" sz="4400" b="1">
                <a:effectLst/>
              </a:rPr>
              <a:t>IMPLEMENTATION</a:t>
            </a:r>
            <a:endParaRPr lang="en-US" sz="4400"/>
          </a:p>
        </p:txBody>
      </p:sp>
      <p:sp>
        <p:nvSpPr>
          <p:cNvPr id="2059" name="Rectangle 2058">
            <a:extLst>
              <a:ext uri="{FF2B5EF4-FFF2-40B4-BE49-F238E27FC236}">
                <a16:creationId xmlns:a16="http://schemas.microsoft.com/office/drawing/2014/main" id="{8A0AE57C-30AD-4D4E-9855-B5FBEAD661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360126"/>
            <a:ext cx="12192000" cy="24978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hand landmarks">
            <a:extLst>
              <a:ext uri="{FF2B5EF4-FFF2-40B4-BE49-F238E27FC236}">
                <a16:creationId xmlns:a16="http://schemas.microsoft.com/office/drawing/2014/main" id="{4E13423D-2EF8-4E7E-8D09-97F2952BBD4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68626" y="2422498"/>
            <a:ext cx="9671781" cy="3602736"/>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7383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2">
            <a:extLst>
              <a:ext uri="{FF2B5EF4-FFF2-40B4-BE49-F238E27FC236}">
                <a16:creationId xmlns:a16="http://schemas.microsoft.com/office/drawing/2014/main" id="{6BADC40F-86C8-4B61-84AB-F14338A047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66245" b="53078"/>
          <a:stretch>
            <a:fillRect/>
          </a:stretch>
        </p:blipFill>
        <p:spPr bwMode="auto">
          <a:xfrm>
            <a:off x="417179" y="663731"/>
            <a:ext cx="3565376" cy="1282070"/>
          </a:xfrm>
          <a:prstGeom prst="rect">
            <a:avLst/>
          </a:prstGeom>
          <a:noFill/>
          <a:extLst>
            <a:ext uri="{909E8E84-426E-40DD-AFC4-6F175D3DCCD1}">
              <a14:hiddenFill xmlns:a14="http://schemas.microsoft.com/office/drawing/2010/main">
                <a:solidFill>
                  <a:srgbClr val="FFFFFF"/>
                </a:solidFill>
              </a14:hiddenFill>
            </a:ext>
          </a:extLst>
        </p:spPr>
      </p:pic>
      <p:pic>
        <p:nvPicPr>
          <p:cNvPr id="3077" name="Picture 4">
            <a:extLst>
              <a:ext uri="{FF2B5EF4-FFF2-40B4-BE49-F238E27FC236}">
                <a16:creationId xmlns:a16="http://schemas.microsoft.com/office/drawing/2014/main" id="{E06C21B6-AD97-4E95-97B3-382C7D59FF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6496" b="52628"/>
          <a:stretch>
            <a:fillRect/>
          </a:stretch>
        </p:blipFill>
        <p:spPr bwMode="auto">
          <a:xfrm>
            <a:off x="4193241" y="624197"/>
            <a:ext cx="3565376" cy="128207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6">
            <a:extLst>
              <a:ext uri="{FF2B5EF4-FFF2-40B4-BE49-F238E27FC236}">
                <a16:creationId xmlns:a16="http://schemas.microsoft.com/office/drawing/2014/main" id="{087293AD-A066-4311-B864-10B4A0A57B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66245" b="52176"/>
          <a:stretch>
            <a:fillRect/>
          </a:stretch>
        </p:blipFill>
        <p:spPr bwMode="auto">
          <a:xfrm>
            <a:off x="7986349" y="674446"/>
            <a:ext cx="3590143" cy="12295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8">
            <a:extLst>
              <a:ext uri="{FF2B5EF4-FFF2-40B4-BE49-F238E27FC236}">
                <a16:creationId xmlns:a16="http://schemas.microsoft.com/office/drawing/2014/main" id="{BFAFCE8A-7DDD-4B16-96AD-2681C529AF1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r="66245" b="51273"/>
          <a:stretch>
            <a:fillRect/>
          </a:stretch>
        </p:blipFill>
        <p:spPr bwMode="auto">
          <a:xfrm>
            <a:off x="248486" y="2901175"/>
            <a:ext cx="3670239" cy="128207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10">
            <a:extLst>
              <a:ext uri="{FF2B5EF4-FFF2-40B4-BE49-F238E27FC236}">
                <a16:creationId xmlns:a16="http://schemas.microsoft.com/office/drawing/2014/main" id="{EC78836E-878B-4540-A22D-B063E6B23B5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65990" b="52176"/>
          <a:stretch>
            <a:fillRect/>
          </a:stretch>
        </p:blipFill>
        <p:spPr bwMode="auto">
          <a:xfrm>
            <a:off x="4225034" y="2835411"/>
            <a:ext cx="3565376" cy="1294280"/>
          </a:xfrm>
          <a:prstGeom prst="rect">
            <a:avLst/>
          </a:prstGeom>
          <a:noFill/>
          <a:extLst>
            <a:ext uri="{909E8E84-426E-40DD-AFC4-6F175D3DCCD1}">
              <a14:hiddenFill xmlns:a14="http://schemas.microsoft.com/office/drawing/2010/main">
                <a:solidFill>
                  <a:srgbClr val="FFFFFF"/>
                </a:solidFill>
              </a14:hiddenFill>
            </a:ext>
          </a:extLst>
        </p:spPr>
      </p:pic>
      <p:pic>
        <p:nvPicPr>
          <p:cNvPr id="3073" name="Picture 12">
            <a:extLst>
              <a:ext uri="{FF2B5EF4-FFF2-40B4-BE49-F238E27FC236}">
                <a16:creationId xmlns:a16="http://schemas.microsoft.com/office/drawing/2014/main" id="{9E3FCE98-1B42-40C0-A402-A5E736F07F9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r="66496" b="52628"/>
          <a:stretch>
            <a:fillRect/>
          </a:stretch>
        </p:blipFill>
        <p:spPr bwMode="auto">
          <a:xfrm>
            <a:off x="8255290" y="2819478"/>
            <a:ext cx="3590142" cy="129097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7">
            <a:extLst>
              <a:ext uri="{FF2B5EF4-FFF2-40B4-BE49-F238E27FC236}">
                <a16:creationId xmlns:a16="http://schemas.microsoft.com/office/drawing/2014/main" id="{BDEDD3EB-5D9B-44AD-A222-962343D3CB2D}"/>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6" name="Rectangle 8">
            <a:extLst>
              <a:ext uri="{FF2B5EF4-FFF2-40B4-BE49-F238E27FC236}">
                <a16:creationId xmlns:a16="http://schemas.microsoft.com/office/drawing/2014/main" id="{7DC42DEE-0DD1-476A-AD18-282FA6CB1789}"/>
              </a:ext>
            </a:extLst>
          </p:cNvPr>
          <p:cNvSpPr>
            <a:spLocks noChangeArrowheads="1"/>
          </p:cNvSpPr>
          <p:nvPr/>
        </p:nvSpPr>
        <p:spPr bwMode="auto">
          <a:xfrm>
            <a:off x="1890403" y="1774751"/>
            <a:ext cx="1277471"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82563"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			        </a:t>
            </a:r>
            <a:r>
              <a:rPr kumimoji="0" lang="en-US" altLang="en-US"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(a)</a:t>
            </a:r>
            <a:endParaRPr kumimoji="0" lang="en-US" altLang="en-US" b="0" i="0" u="none" strike="noStrike" cap="none" normalizeH="0" baseline="0" dirty="0">
              <a:ln>
                <a:noFill/>
              </a:ln>
              <a:solidFill>
                <a:schemeClr val="tx1"/>
              </a:solidFill>
              <a:effectLst/>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9">
            <a:extLst>
              <a:ext uri="{FF2B5EF4-FFF2-40B4-BE49-F238E27FC236}">
                <a16:creationId xmlns:a16="http://schemas.microsoft.com/office/drawing/2014/main" id="{2D782D66-C8EA-404D-8634-0855BC7E6217}"/>
              </a:ext>
            </a:extLst>
          </p:cNvPr>
          <p:cNvSpPr>
            <a:spLocks noChangeArrowheads="1"/>
          </p:cNvSpPr>
          <p:nvPr/>
        </p:nvSpPr>
        <p:spPr bwMode="auto">
          <a:xfrm>
            <a:off x="4113678" y="1269866"/>
            <a:ext cx="793378"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82563"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			      (b)</a:t>
            </a:r>
            <a:endParaRPr kumimoji="0" lang="en-US" altLang="en-US" sz="1100" b="0" i="0" u="none" strike="noStrike" cap="none" normalizeH="0" baseline="0" dirty="0">
              <a:ln>
                <a:noFill/>
              </a:ln>
              <a:solidFill>
                <a:schemeClr val="tx1"/>
              </a:solidFill>
              <a:effectLst/>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10">
            <a:extLst>
              <a:ext uri="{FF2B5EF4-FFF2-40B4-BE49-F238E27FC236}">
                <a16:creationId xmlns:a16="http://schemas.microsoft.com/office/drawing/2014/main" id="{DA8D7BEF-4935-4A7A-8BF3-2CC3809196CD}"/>
              </a:ext>
            </a:extLst>
          </p:cNvPr>
          <p:cNvSpPr>
            <a:spLocks noChangeArrowheads="1"/>
          </p:cNvSpPr>
          <p:nvPr/>
        </p:nvSpPr>
        <p:spPr bwMode="auto">
          <a:xfrm>
            <a:off x="9639896" y="1226107"/>
            <a:ext cx="53788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82563"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			      (c)</a:t>
            </a:r>
            <a:endParaRPr kumimoji="0" lang="en-US" altLang="en-US" b="0" i="0" u="none" strike="noStrike" cap="none" normalizeH="0" baseline="0" dirty="0">
              <a:ln>
                <a:noFill/>
              </a:ln>
              <a:solidFill>
                <a:schemeClr val="tx1"/>
              </a:solidFill>
              <a:effectLst/>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10" name="Rectangle 11">
            <a:extLst>
              <a:ext uri="{FF2B5EF4-FFF2-40B4-BE49-F238E27FC236}">
                <a16:creationId xmlns:a16="http://schemas.microsoft.com/office/drawing/2014/main" id="{AB6E2EC4-4EDF-488E-946C-404BB5095C9E}"/>
              </a:ext>
            </a:extLst>
          </p:cNvPr>
          <p:cNvSpPr>
            <a:spLocks noChangeArrowheads="1"/>
          </p:cNvSpPr>
          <p:nvPr/>
        </p:nvSpPr>
        <p:spPr bwMode="auto">
          <a:xfrm>
            <a:off x="1354792" y="4027839"/>
            <a:ext cx="1089212"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indent="182563"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			      </a:t>
            </a:r>
            <a:r>
              <a:rPr kumimoji="0" lang="en-US" altLang="en-US" b="0" i="0" u="none" strike="noStrike" cap="none" normalizeH="0" baseline="0" dirty="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(d)</a:t>
            </a:r>
            <a:endParaRPr kumimoji="0" lang="en-US" altLang="en-US" b="0" i="0" u="none" strike="noStrike" cap="none" normalizeH="0" baseline="0" dirty="0">
              <a:ln>
                <a:noFill/>
              </a:ln>
              <a:solidFill>
                <a:schemeClr val="tx1"/>
              </a:solidFill>
              <a:effectLst/>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12">
            <a:extLst>
              <a:ext uri="{FF2B5EF4-FFF2-40B4-BE49-F238E27FC236}">
                <a16:creationId xmlns:a16="http://schemas.microsoft.com/office/drawing/2014/main" id="{EE20D5B9-DC4B-4CF7-8148-71126A235819}"/>
              </a:ext>
            </a:extLst>
          </p:cNvPr>
          <p:cNvSpPr>
            <a:spLocks noChangeArrowheads="1"/>
          </p:cNvSpPr>
          <p:nvPr/>
        </p:nvSpPr>
        <p:spPr bwMode="auto">
          <a:xfrm>
            <a:off x="0" y="7219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182563" eaLnBrk="0" fontAlgn="base" hangingPunct="0">
              <a:spcBef>
                <a:spcPct val="0"/>
              </a:spcBef>
              <a:spcAft>
                <a:spcPct val="0"/>
              </a:spcAft>
              <a:tabLst>
                <a:tab pos="182563" algn="l"/>
              </a:tabLst>
              <a:defRPr>
                <a:solidFill>
                  <a:schemeClr val="tx1"/>
                </a:solidFill>
                <a:latin typeface="Arial" panose="020B0604020202020204" pitchFamily="34" charset="0"/>
              </a:defRPr>
            </a:lvl1pPr>
            <a:lvl2pPr eaLnBrk="0" fontAlgn="base" hangingPunct="0">
              <a:spcBef>
                <a:spcPct val="0"/>
              </a:spcBef>
              <a:spcAft>
                <a:spcPct val="0"/>
              </a:spcAft>
              <a:tabLst>
                <a:tab pos="182563" algn="l"/>
              </a:tabLst>
              <a:defRPr>
                <a:solidFill>
                  <a:schemeClr val="tx1"/>
                </a:solidFill>
                <a:latin typeface="Arial" panose="020B0604020202020204" pitchFamily="34" charset="0"/>
              </a:defRPr>
            </a:lvl2pPr>
            <a:lvl3pPr eaLnBrk="0" fontAlgn="base" hangingPunct="0">
              <a:spcBef>
                <a:spcPct val="0"/>
              </a:spcBef>
              <a:spcAft>
                <a:spcPct val="0"/>
              </a:spcAft>
              <a:tabLst>
                <a:tab pos="182563" algn="l"/>
              </a:tabLst>
              <a:defRPr>
                <a:solidFill>
                  <a:schemeClr val="tx1"/>
                </a:solidFill>
                <a:latin typeface="Arial" panose="020B0604020202020204" pitchFamily="34" charset="0"/>
              </a:defRPr>
            </a:lvl3pPr>
            <a:lvl4pPr eaLnBrk="0" fontAlgn="base" hangingPunct="0">
              <a:spcBef>
                <a:spcPct val="0"/>
              </a:spcBef>
              <a:spcAft>
                <a:spcPct val="0"/>
              </a:spcAft>
              <a:tabLst>
                <a:tab pos="182563" algn="l"/>
              </a:tabLst>
              <a:defRPr>
                <a:solidFill>
                  <a:schemeClr val="tx1"/>
                </a:solidFill>
                <a:latin typeface="Arial" panose="020B0604020202020204" pitchFamily="34" charset="0"/>
              </a:defRPr>
            </a:lvl4pPr>
            <a:lvl5pPr eaLnBrk="0" fontAlgn="base" hangingPunct="0">
              <a:spcBef>
                <a:spcPct val="0"/>
              </a:spcBef>
              <a:spcAft>
                <a:spcPct val="0"/>
              </a:spcAft>
              <a:tabLst>
                <a:tab pos="182563" algn="l"/>
              </a:tabLst>
              <a:defRPr>
                <a:solidFill>
                  <a:schemeClr val="tx1"/>
                </a:solidFill>
                <a:latin typeface="Arial" panose="020B0604020202020204" pitchFamily="34" charset="0"/>
              </a:defRPr>
            </a:lvl5pPr>
            <a:lvl6pPr eaLnBrk="0" fontAlgn="base" hangingPunct="0">
              <a:spcBef>
                <a:spcPct val="0"/>
              </a:spcBef>
              <a:spcAft>
                <a:spcPct val="0"/>
              </a:spcAft>
              <a:tabLst>
                <a:tab pos="182563" algn="l"/>
              </a:tabLst>
              <a:defRPr>
                <a:solidFill>
                  <a:schemeClr val="tx1"/>
                </a:solidFill>
                <a:latin typeface="Arial" panose="020B0604020202020204" pitchFamily="34" charset="0"/>
              </a:defRPr>
            </a:lvl6pPr>
            <a:lvl7pPr eaLnBrk="0" fontAlgn="base" hangingPunct="0">
              <a:spcBef>
                <a:spcPct val="0"/>
              </a:spcBef>
              <a:spcAft>
                <a:spcPct val="0"/>
              </a:spcAft>
              <a:tabLst>
                <a:tab pos="182563" algn="l"/>
              </a:tabLst>
              <a:defRPr>
                <a:solidFill>
                  <a:schemeClr val="tx1"/>
                </a:solidFill>
                <a:latin typeface="Arial" panose="020B0604020202020204" pitchFamily="34" charset="0"/>
              </a:defRPr>
            </a:lvl7pPr>
            <a:lvl8pPr eaLnBrk="0" fontAlgn="base" hangingPunct="0">
              <a:spcBef>
                <a:spcPct val="0"/>
              </a:spcBef>
              <a:spcAft>
                <a:spcPct val="0"/>
              </a:spcAft>
              <a:tabLst>
                <a:tab pos="182563" algn="l"/>
              </a:tabLst>
              <a:defRPr>
                <a:solidFill>
                  <a:schemeClr val="tx1"/>
                </a:solidFill>
                <a:latin typeface="Arial" panose="020B0604020202020204" pitchFamily="34" charset="0"/>
              </a:defRPr>
            </a:lvl8pPr>
            <a:lvl9pPr eaLnBrk="0" fontAlgn="base" hangingPunct="0">
              <a:spcBef>
                <a:spcPct val="0"/>
              </a:spcBef>
              <a:spcAft>
                <a:spcPct val="0"/>
              </a:spcAft>
              <a:tabLst>
                <a:tab pos="182563" algn="l"/>
              </a:tabLst>
              <a:defRPr>
                <a:solidFill>
                  <a:schemeClr val="tx1"/>
                </a:solidFill>
                <a:latin typeface="Arial" panose="020B0604020202020204" pitchFamily="34" charset="0"/>
              </a:defRPr>
            </a:lvl9pPr>
          </a:lstStyle>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r>
              <a:rPr kumimoji="0" lang="en-US" altLang="en-US" sz="1000" b="0" i="0" u="none" strike="noStrike" cap="none" normalizeH="0" baseline="0">
                <a:ln>
                  <a:noFill/>
                </a:ln>
                <a:solidFill>
                  <a:schemeClr val="tx1"/>
                </a:solidFill>
                <a:effectLst/>
                <a:latin typeface="Times New Roman" panose="02020603050405020304" pitchFamily="18" charset="0"/>
                <a:ea typeface="MS Mincho" panose="020B0400000000000000" pitchFamily="49" charset="-128"/>
                <a:cs typeface="Times New Roman" panose="02020603050405020304" pitchFamily="18" charset="0"/>
              </a:rPr>
              <a:t>			     (e)</a:t>
            </a:r>
            <a:endParaRPr kumimoji="0" lang="en-US" altLang="en-US" sz="1100" b="0" i="0" u="none" strike="noStrike" cap="none" normalizeH="0" baseline="0">
              <a:ln>
                <a:noFill/>
              </a:ln>
              <a:solidFill>
                <a:schemeClr val="tx1"/>
              </a:solidFill>
              <a:effectLst/>
            </a:endParaRPr>
          </a:p>
          <a:p>
            <a:pPr marL="0" marR="0" lvl="0" indent="182563" algn="l" defTabSz="914400" rtl="0" eaLnBrk="0" fontAlgn="base" latinLnBrk="0" hangingPunct="0">
              <a:lnSpc>
                <a:spcPct val="100000"/>
              </a:lnSpc>
              <a:spcBef>
                <a:spcPct val="0"/>
              </a:spcBef>
              <a:spcAft>
                <a:spcPct val="0"/>
              </a:spcAft>
              <a:buClrTx/>
              <a:buSzTx/>
              <a:buFontTx/>
              <a:buNone/>
              <a:tabLst>
                <a:tab pos="182563" algn="l"/>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2" name="Rectangle 13">
            <a:extLst>
              <a:ext uri="{FF2B5EF4-FFF2-40B4-BE49-F238E27FC236}">
                <a16:creationId xmlns:a16="http://schemas.microsoft.com/office/drawing/2014/main" id="{BB7F54CD-47E0-4BBD-8520-0BF951911FFC}"/>
              </a:ext>
            </a:extLst>
          </p:cNvPr>
          <p:cNvSpPr>
            <a:spLocks noChangeArrowheads="1"/>
          </p:cNvSpPr>
          <p:nvPr/>
        </p:nvSpPr>
        <p:spPr bwMode="auto">
          <a:xfrm>
            <a:off x="0" y="8546470"/>
            <a:ext cx="3291286" cy="2616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Abadi" panose="020B0604020104020204" pitchFamily="34" charset="0"/>
                <a:ea typeface="Times New Roman" panose="02020603050405020304" pitchFamily="18" charset="0"/>
                <a:cs typeface="Times New Roman" panose="02020603050405020304" pitchFamily="18" charset="0"/>
              </a:rPr>
              <a:t>			     (f)</a:t>
            </a:r>
            <a:r>
              <a:rPr kumimoji="0" lang="en-US" altLang="en-US" sz="11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0" name="TextBox 19">
            <a:extLst>
              <a:ext uri="{FF2B5EF4-FFF2-40B4-BE49-F238E27FC236}">
                <a16:creationId xmlns:a16="http://schemas.microsoft.com/office/drawing/2014/main" id="{A662DB91-D0BB-4B29-AA1A-7281F80D714C}"/>
              </a:ext>
            </a:extLst>
          </p:cNvPr>
          <p:cNvSpPr txBox="1"/>
          <p:nvPr/>
        </p:nvSpPr>
        <p:spPr>
          <a:xfrm>
            <a:off x="1263914" y="5436711"/>
            <a:ext cx="9424029" cy="390363"/>
          </a:xfrm>
          <a:prstGeom prst="rect">
            <a:avLst/>
          </a:prstGeom>
          <a:noFill/>
        </p:spPr>
        <p:txBody>
          <a:bodyPr wrap="square">
            <a:spAutoFit/>
          </a:bodyPr>
          <a:lstStyle/>
          <a:p>
            <a:pPr marL="0" marR="0">
              <a:lnSpc>
                <a:spcPct val="115000"/>
              </a:lnSpc>
              <a:spcBef>
                <a:spcPts val="0"/>
              </a:spcBef>
              <a:spcAft>
                <a:spcPts val="1000"/>
              </a:spcAft>
            </a:pPr>
            <a:r>
              <a:rPr lang="en-US" sz="1800" dirty="0">
                <a:effectLst/>
                <a:latin typeface="Abadi" panose="020B0604020104020204" pitchFamily="34" charset="0"/>
                <a:ea typeface="Times New Roman" panose="02020603050405020304" pitchFamily="18" charset="0"/>
                <a:cs typeface="Times New Roman" panose="02020603050405020304" pitchFamily="18" charset="0"/>
              </a:rPr>
              <a:t>(a)Increase Volume  (b)Pause  (c) Rewind  (d)Decrease Volume  (e)Forward  (f)Play</a:t>
            </a:r>
            <a:endParaRPr lang="en-US" sz="2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088A5A28-D3CA-40A5-8B0E-694E95B89623}"/>
              </a:ext>
            </a:extLst>
          </p:cNvPr>
          <p:cNvSpPr txBox="1"/>
          <p:nvPr/>
        </p:nvSpPr>
        <p:spPr>
          <a:xfrm>
            <a:off x="5311996" y="4284478"/>
            <a:ext cx="6098240" cy="369332"/>
          </a:xfrm>
          <a:prstGeom prst="rect">
            <a:avLst/>
          </a:prstGeom>
          <a:noFill/>
        </p:spPr>
        <p:txBody>
          <a:bodyPr wrap="square">
            <a:spAutoFit/>
          </a:bodyPr>
          <a:lstStyle/>
          <a:p>
            <a:r>
              <a:rPr lang="en-US" sz="1800" dirty="0">
                <a:effectLst/>
                <a:latin typeface="Abadi" panose="020B0604020104020204" pitchFamily="34" charset="0"/>
                <a:ea typeface="Times New Roman" panose="02020603050405020304" pitchFamily="18" charset="0"/>
                <a:cs typeface="Times New Roman" panose="02020603050405020304" pitchFamily="18" charset="0"/>
              </a:rPr>
              <a:t>(e)</a:t>
            </a:r>
            <a:endParaRPr lang="en-US" dirty="0"/>
          </a:p>
        </p:txBody>
      </p:sp>
      <p:sp>
        <p:nvSpPr>
          <p:cNvPr id="24" name="TextBox 23">
            <a:extLst>
              <a:ext uri="{FF2B5EF4-FFF2-40B4-BE49-F238E27FC236}">
                <a16:creationId xmlns:a16="http://schemas.microsoft.com/office/drawing/2014/main" id="{9AF36BDE-87F0-4E78-9E6B-DE5B9727F768}"/>
              </a:ext>
            </a:extLst>
          </p:cNvPr>
          <p:cNvSpPr txBox="1"/>
          <p:nvPr/>
        </p:nvSpPr>
        <p:spPr>
          <a:xfrm>
            <a:off x="9586226" y="4252656"/>
            <a:ext cx="6098240" cy="369332"/>
          </a:xfrm>
          <a:prstGeom prst="rect">
            <a:avLst/>
          </a:prstGeom>
          <a:noFill/>
        </p:spPr>
        <p:txBody>
          <a:bodyPr wrap="square">
            <a:spAutoFit/>
          </a:bodyPr>
          <a:lstStyle/>
          <a:p>
            <a:r>
              <a:rPr lang="en-US" sz="1800" dirty="0">
                <a:effectLst/>
                <a:latin typeface="Abadi" panose="020B0604020104020204" pitchFamily="34" charset="0"/>
                <a:ea typeface="Times New Roman" panose="02020603050405020304" pitchFamily="18" charset="0"/>
                <a:cs typeface="Times New Roman" panose="02020603050405020304" pitchFamily="18" charset="0"/>
              </a:rPr>
              <a:t>(f)</a:t>
            </a:r>
            <a:endParaRPr lang="en-US" dirty="0"/>
          </a:p>
        </p:txBody>
      </p:sp>
      <p:sp>
        <p:nvSpPr>
          <p:cNvPr id="26" name="TextBox 25">
            <a:extLst>
              <a:ext uri="{FF2B5EF4-FFF2-40B4-BE49-F238E27FC236}">
                <a16:creationId xmlns:a16="http://schemas.microsoft.com/office/drawing/2014/main" id="{231A229D-D9B2-493B-AAD8-1DC55FCE4CFC}"/>
              </a:ext>
            </a:extLst>
          </p:cNvPr>
          <p:cNvSpPr txBox="1"/>
          <p:nvPr/>
        </p:nvSpPr>
        <p:spPr>
          <a:xfrm>
            <a:off x="5649676" y="2042115"/>
            <a:ext cx="7841672" cy="369332"/>
          </a:xfrm>
          <a:prstGeom prst="rect">
            <a:avLst/>
          </a:prstGeom>
          <a:noFill/>
        </p:spPr>
        <p:txBody>
          <a:bodyPr wrap="square">
            <a:spAutoFit/>
          </a:bodyPr>
          <a:lstStyle/>
          <a:p>
            <a:r>
              <a:rPr lang="en-US" sz="1800" dirty="0">
                <a:effectLst/>
                <a:latin typeface="Abadi" panose="020B0604020104020204" pitchFamily="34" charset="0"/>
                <a:ea typeface="Times New Roman" panose="02020603050405020304" pitchFamily="18" charset="0"/>
                <a:cs typeface="Times New Roman" panose="02020603050405020304" pitchFamily="18" charset="0"/>
              </a:rPr>
              <a:t>(b)</a:t>
            </a:r>
            <a:endParaRPr lang="en-US" dirty="0"/>
          </a:p>
        </p:txBody>
      </p:sp>
    </p:spTree>
    <p:extLst>
      <p:ext uri="{BB962C8B-B14F-4D97-AF65-F5344CB8AC3E}">
        <p14:creationId xmlns:p14="http://schemas.microsoft.com/office/powerpoint/2010/main" val="1925198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7D2AF98-E113-49D6-8930-A503FC857B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6000"/>
            <a:ext cx="12192000"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44C317F-ABAF-45D9-A663-47F48332C3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86000"/>
          </a:xfrm>
          <a:prstGeom prst="rect">
            <a:avLst/>
          </a:prstGeom>
          <a:solidFill>
            <a:schemeClr val="tx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047E226F-4677-4CBA-B1B3-95C50F923C9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8" name="TextBox 7">
            <a:extLst>
              <a:ext uri="{FF2B5EF4-FFF2-40B4-BE49-F238E27FC236}">
                <a16:creationId xmlns:a16="http://schemas.microsoft.com/office/drawing/2014/main" id="{9D9FD02E-1605-47EA-96D9-4D68CE19855A}"/>
              </a:ext>
            </a:extLst>
          </p:cNvPr>
          <p:cNvSpPr txBox="1"/>
          <p:nvPr/>
        </p:nvSpPr>
        <p:spPr>
          <a:xfrm>
            <a:off x="2895600" y="764373"/>
            <a:ext cx="8610600" cy="1293028"/>
          </a:xfrm>
          <a:prstGeom prst="rect">
            <a:avLst/>
          </a:prstGeom>
        </p:spPr>
        <p:txBody>
          <a:bodyPr vert="horz" lIns="91440" tIns="45720" rIns="91440" bIns="45720" rtlCol="0" anchor="ctr">
            <a:normAutofit/>
          </a:bodyPr>
          <a:lstStyle/>
          <a:p>
            <a:pPr algn="r" defTabSz="914400">
              <a:lnSpc>
                <a:spcPct val="90000"/>
              </a:lnSpc>
              <a:spcBef>
                <a:spcPct val="0"/>
              </a:spcBef>
              <a:spcAft>
                <a:spcPts val="600"/>
              </a:spcAft>
            </a:pPr>
            <a:r>
              <a:rPr lang="en-US" sz="4000" b="1" cap="all">
                <a:solidFill>
                  <a:schemeClr val="bg1"/>
                </a:solidFill>
                <a:effectLst/>
                <a:latin typeface="+mj-lt"/>
                <a:ea typeface="+mj-ea"/>
                <a:cs typeface="+mj-cs"/>
              </a:rPr>
              <a:t>RECOGNITION</a:t>
            </a:r>
            <a:r>
              <a:rPr lang="en-US" sz="4000" b="1" cap="all" spc="-10">
                <a:solidFill>
                  <a:schemeClr val="bg1"/>
                </a:solidFill>
                <a:effectLst/>
                <a:latin typeface="+mj-lt"/>
                <a:ea typeface="+mj-ea"/>
                <a:cs typeface="+mj-cs"/>
              </a:rPr>
              <a:t> </a:t>
            </a:r>
            <a:r>
              <a:rPr lang="en-US" sz="4000" b="1" cap="all">
                <a:solidFill>
                  <a:schemeClr val="bg1"/>
                </a:solidFill>
                <a:effectLst/>
                <a:latin typeface="+mj-lt"/>
                <a:ea typeface="+mj-ea"/>
                <a:cs typeface="+mj-cs"/>
              </a:rPr>
              <a:t>RATE OF</a:t>
            </a:r>
            <a:r>
              <a:rPr lang="en-US" sz="4000" b="1" cap="all" spc="-15">
                <a:solidFill>
                  <a:schemeClr val="bg1"/>
                </a:solidFill>
                <a:effectLst/>
                <a:latin typeface="+mj-lt"/>
                <a:ea typeface="+mj-ea"/>
                <a:cs typeface="+mj-cs"/>
              </a:rPr>
              <a:t> </a:t>
            </a:r>
            <a:r>
              <a:rPr lang="en-US" sz="4000" b="1" cap="all">
                <a:solidFill>
                  <a:schemeClr val="bg1"/>
                </a:solidFill>
                <a:effectLst/>
                <a:latin typeface="+mj-lt"/>
                <a:ea typeface="+mj-ea"/>
                <a:cs typeface="+mj-cs"/>
              </a:rPr>
              <a:t>DIFFERENT GESTURES</a:t>
            </a:r>
            <a:endParaRPr lang="en-US" sz="4000" cap="all">
              <a:solidFill>
                <a:schemeClr val="bg1"/>
              </a:solidFill>
              <a:latin typeface="+mj-lt"/>
              <a:ea typeface="+mj-ea"/>
              <a:cs typeface="+mj-cs"/>
            </a:endParaRPr>
          </a:p>
        </p:txBody>
      </p:sp>
      <p:graphicFrame>
        <p:nvGraphicFramePr>
          <p:cNvPr id="6" name="Content Placeholder 5">
            <a:extLst>
              <a:ext uri="{FF2B5EF4-FFF2-40B4-BE49-F238E27FC236}">
                <a16:creationId xmlns:a16="http://schemas.microsoft.com/office/drawing/2014/main" id="{6CAD0EC7-5B40-4CA9-A30B-DB9129240526}"/>
              </a:ext>
            </a:extLst>
          </p:cNvPr>
          <p:cNvGraphicFramePr>
            <a:graphicFrameLocks noGrp="1"/>
          </p:cNvGraphicFramePr>
          <p:nvPr>
            <p:ph idx="1"/>
            <p:extLst>
              <p:ext uri="{D42A27DB-BD31-4B8C-83A1-F6EECF244321}">
                <p14:modId xmlns:p14="http://schemas.microsoft.com/office/powerpoint/2010/main" val="3809691579"/>
              </p:ext>
            </p:extLst>
          </p:nvPr>
        </p:nvGraphicFramePr>
        <p:xfrm>
          <a:off x="1748118" y="2821774"/>
          <a:ext cx="8633839" cy="2973656"/>
        </p:xfrm>
        <a:graphic>
          <a:graphicData uri="http://schemas.openxmlformats.org/drawingml/2006/table">
            <a:tbl>
              <a:tblPr firstRow="1" firstCol="1" lastRow="1" lastCol="1" bandRow="1" bandCol="1"/>
              <a:tblGrid>
                <a:gridCol w="4124944">
                  <a:extLst>
                    <a:ext uri="{9D8B030D-6E8A-4147-A177-3AD203B41FA5}">
                      <a16:colId xmlns:a16="http://schemas.microsoft.com/office/drawing/2014/main" val="1199970384"/>
                    </a:ext>
                  </a:extLst>
                </a:gridCol>
                <a:gridCol w="4508895">
                  <a:extLst>
                    <a:ext uri="{9D8B030D-6E8A-4147-A177-3AD203B41FA5}">
                      <a16:colId xmlns:a16="http://schemas.microsoft.com/office/drawing/2014/main" val="1594405311"/>
                    </a:ext>
                  </a:extLst>
                </a:gridCol>
              </a:tblGrid>
              <a:tr h="743414">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Gesture</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Recognition Rate</a:t>
                      </a:r>
                      <a:r>
                        <a:rPr lang="en-US" sz="3300" b="0" i="0" u="none" strike="noStrike" spc="-2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581464"/>
                  </a:ext>
                </a:extLst>
              </a:tr>
              <a:tr h="743414">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Play</a:t>
                      </a:r>
                      <a:r>
                        <a:rPr lang="en-US" sz="3300" b="0" i="0" u="none" strike="noStrike"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3300" b="0" i="0" u="none" strike="noStrike" spc="-1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Pause</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90%</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7975192"/>
                  </a:ext>
                </a:extLst>
              </a:tr>
              <a:tr h="743414">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Volume</a:t>
                      </a:r>
                      <a:r>
                        <a:rPr lang="en-US" sz="3300" b="0" i="0" u="none" strike="noStrike" spc="-3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Increase</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95%</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13428857"/>
                  </a:ext>
                </a:extLst>
              </a:tr>
              <a:tr h="743414">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Forword</a:t>
                      </a: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sz="3300" b="0" i="0" u="none" strike="noStrike" dirty="0" err="1">
                          <a:effectLst/>
                          <a:latin typeface="Times New Roman" panose="02020603050405020304" pitchFamily="18" charset="0"/>
                          <a:ea typeface="Times New Roman" panose="02020603050405020304" pitchFamily="18" charset="0"/>
                          <a:cs typeface="Times New Roman" panose="02020603050405020304" pitchFamily="18" charset="0"/>
                        </a:rPr>
                        <a:t>Backword</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endPar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64008" marR="0" algn="l" fontAlgn="t">
                        <a:lnSpc>
                          <a:spcPts val="1050"/>
                        </a:lnSpc>
                        <a:spcBef>
                          <a:spcPts val="0"/>
                        </a:spcBef>
                        <a:spcAft>
                          <a:spcPts val="0"/>
                        </a:spcAft>
                      </a:pPr>
                      <a:r>
                        <a:rPr lang="en-US" sz="3300" b="0" i="0" u="none" strike="noStrike" dirty="0">
                          <a:effectLst/>
                          <a:latin typeface="Times New Roman" panose="02020603050405020304" pitchFamily="18" charset="0"/>
                          <a:ea typeface="Times New Roman" panose="02020603050405020304" pitchFamily="18" charset="0"/>
                          <a:cs typeface="Times New Roman" panose="02020603050405020304" pitchFamily="18" charset="0"/>
                        </a:rPr>
                        <a:t>95%</a:t>
                      </a:r>
                      <a:endParaRPr lang="en-US" sz="5900" b="0" i="0" u="none" strike="noStrike" dirty="0">
                        <a:effectLst/>
                        <a:latin typeface="Arial" panose="020B0604020202020204" pitchFamily="34" charset="0"/>
                      </a:endParaRPr>
                    </a:p>
                  </a:txBody>
                  <a:tcPr marL="31433" marR="31433" marT="31433"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0288849"/>
                  </a:ext>
                </a:extLst>
              </a:tr>
            </a:tbl>
          </a:graphicData>
        </a:graphic>
      </p:graphicFrame>
    </p:spTree>
    <p:extLst>
      <p:ext uri="{BB962C8B-B14F-4D97-AF65-F5344CB8AC3E}">
        <p14:creationId xmlns:p14="http://schemas.microsoft.com/office/powerpoint/2010/main" val="323020504"/>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BD65EF-0C62-42FF-B9F6-6BB5AC06807A}"/>
              </a:ext>
            </a:extLst>
          </p:cNvPr>
          <p:cNvSpPr>
            <a:spLocks noGrp="1"/>
          </p:cNvSpPr>
          <p:nvPr>
            <p:ph idx="1"/>
          </p:nvPr>
        </p:nvSpPr>
        <p:spPr/>
        <p:txBody>
          <a:bodyPr/>
          <a:lstStyle/>
          <a:p>
            <a:pPr algn="just"/>
            <a:r>
              <a:rPr lang="en-US" sz="1800" spc="-5" dirty="0">
                <a:effectLst/>
                <a:latin typeface="Abadi" panose="020B0604020104020204" pitchFamily="34" charset="0"/>
                <a:ea typeface="MS Mincho" panose="02020609040205080304" pitchFamily="49" charset="-128"/>
              </a:rPr>
              <a:t>THE PROJECT PRESENTED A PROGRAM THAT ALLOWED USER TO PERFORM HAND GESTURES FOR EASY SOFTWARE</a:t>
            </a:r>
            <a:r>
              <a:rPr lang="en-US" sz="1800" spc="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CONTROL.</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A</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VISION-BASED</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HAND</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GESTURE</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SYSTEM</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THAT</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DOES</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NOT</a:t>
            </a:r>
            <a:r>
              <a:rPr lang="en-US" sz="1800" spc="-6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REQUIRE</a:t>
            </a:r>
            <a:r>
              <a:rPr lang="en-US" sz="1800" spc="-8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ANY</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SPECIAL</a:t>
            </a:r>
            <a:r>
              <a:rPr lang="en-US" sz="1800" spc="-6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MARKERS</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OR</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GLOVES</a:t>
            </a:r>
            <a:r>
              <a:rPr lang="en-US" sz="1800" spc="-29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AND CAN OPERATE IN REAL-TIME ON A COMMODITY PC WITH LOW-COST CAMERAS. SPECIFICALLY, THE</a:t>
            </a:r>
            <a:r>
              <a:rPr lang="en-US" sz="1800" spc="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SYSTEM</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CAN</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TRACK</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THE</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TIP</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POSITIONS</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OF</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THE</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COUNTERS</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AND</a:t>
            </a:r>
            <a:r>
              <a:rPr lang="en-US" sz="1800" spc="-7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INDEX</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FINGER</a:t>
            </a:r>
            <a:r>
              <a:rPr lang="en-US" sz="1800" spc="-8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FOR</a:t>
            </a:r>
            <a:r>
              <a:rPr lang="en-US" sz="1800" spc="-8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EACH</a:t>
            </a:r>
            <a:r>
              <a:rPr lang="en-US" sz="1800" spc="-7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HAND.</a:t>
            </a:r>
            <a:r>
              <a:rPr lang="en-US" sz="1800" spc="-75" dirty="0">
                <a:effectLst/>
                <a:latin typeface="Abadi" panose="020B0604020104020204" pitchFamily="34" charset="0"/>
                <a:ea typeface="MS Mincho" panose="02020609040205080304" pitchFamily="49" charset="-128"/>
              </a:rPr>
              <a:t> </a:t>
            </a:r>
          </a:p>
          <a:p>
            <a:pPr algn="just"/>
            <a:r>
              <a:rPr lang="en-US" sz="1800" spc="-5" dirty="0">
                <a:effectLst/>
                <a:latin typeface="Abadi" panose="020B0604020104020204" pitchFamily="34" charset="0"/>
                <a:ea typeface="MS Mincho" panose="02020609040205080304" pitchFamily="49" charset="-128"/>
              </a:rPr>
              <a:t>THE</a:t>
            </a:r>
            <a:r>
              <a:rPr lang="en-US" sz="1800" spc="-80"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MOTIVATION </a:t>
            </a:r>
            <a:r>
              <a:rPr lang="en-US" sz="1800" spc="-28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FOR THIS HAND GESTURE WAS A DESKTOP-BASED MEDIA CONTROL SYSTEM IN WHICH A USER </a:t>
            </a:r>
            <a:r>
              <a:rPr lang="en-US" sz="1800" u="sng" spc="-5" dirty="0">
                <a:effectLst/>
                <a:latin typeface="Abadi" panose="020B0604020104020204" pitchFamily="34" charset="0"/>
                <a:ea typeface="MS Mincho" panose="02020609040205080304" pitchFamily="49" charset="-128"/>
              </a:rPr>
              <a:t>CAN CONTROL</a:t>
            </a:r>
            <a:r>
              <a:rPr lang="en-US" sz="1800" u="sng" spc="5" dirty="0">
                <a:effectLst/>
                <a:latin typeface="Abadi" panose="020B0604020104020204" pitchFamily="34" charset="0"/>
                <a:ea typeface="MS Mincho" panose="02020609040205080304" pitchFamily="49" charset="-128"/>
              </a:rPr>
              <a:t> </a:t>
            </a:r>
            <a:r>
              <a:rPr lang="en-US" sz="1800" u="sng" spc="-5" dirty="0">
                <a:effectLst/>
                <a:latin typeface="Abadi" panose="020B0604020104020204" pitchFamily="34" charset="0"/>
                <a:ea typeface="MS Mincho" panose="02020609040205080304" pitchFamily="49" charset="-128"/>
              </a:rPr>
              <a:t>VOLUME INCREASE-DECREASE ,PLAY AND PAUSE</a:t>
            </a:r>
            <a:r>
              <a:rPr lang="en-US" sz="1800" spc="-5" dirty="0">
                <a:effectLst/>
                <a:latin typeface="Abadi" panose="020B0604020104020204" pitchFamily="34" charset="0"/>
                <a:ea typeface="MS Mincho" panose="02020609040205080304" pitchFamily="49" charset="-128"/>
              </a:rPr>
              <a:t> IN REAL TIME USING NATURAL HAND MOTIONS. FOR THE SAKE OF RELIABILITY, WE, FURTHERMORE, PROPOSE A SIMPLE PROBABILISTIC MODEL TO</a:t>
            </a:r>
            <a:r>
              <a:rPr lang="en-US" sz="1800" spc="5" dirty="0">
                <a:effectLst/>
                <a:latin typeface="Abadi" panose="020B0604020104020204" pitchFamily="34" charset="0"/>
                <a:ea typeface="MS Mincho" panose="02020609040205080304" pitchFamily="49" charset="-128"/>
              </a:rPr>
              <a:t> </a:t>
            </a:r>
            <a:r>
              <a:rPr lang="en-US" sz="1800" spc="-5" dirty="0">
                <a:effectLst/>
                <a:latin typeface="Abadi" panose="020B0604020104020204" pitchFamily="34" charset="0"/>
                <a:ea typeface="MS Mincho" panose="02020609040205080304" pitchFamily="49" charset="-128"/>
              </a:rPr>
              <a:t>EFFECTIVELY PREVENT THE DEVELOPED SYSTEM FROM RESPONDING TO INVALID GESTURES.</a:t>
            </a:r>
          </a:p>
          <a:p>
            <a:pPr algn="just"/>
            <a:endParaRPr lang="en-US" dirty="0"/>
          </a:p>
        </p:txBody>
      </p:sp>
      <p:sp>
        <p:nvSpPr>
          <p:cNvPr id="8" name="TextBox 7">
            <a:extLst>
              <a:ext uri="{FF2B5EF4-FFF2-40B4-BE49-F238E27FC236}">
                <a16:creationId xmlns:a16="http://schemas.microsoft.com/office/drawing/2014/main" id="{A21DF1AE-B76D-4A21-B13A-90F8039CD81C}"/>
              </a:ext>
            </a:extLst>
          </p:cNvPr>
          <p:cNvSpPr txBox="1"/>
          <p:nvPr/>
        </p:nvSpPr>
        <p:spPr>
          <a:xfrm>
            <a:off x="838200" y="1346261"/>
            <a:ext cx="6096000" cy="584775"/>
          </a:xfrm>
          <a:prstGeom prst="rect">
            <a:avLst/>
          </a:prstGeom>
          <a:noFill/>
        </p:spPr>
        <p:txBody>
          <a:bodyPr wrap="square">
            <a:spAutoFit/>
          </a:bodyPr>
          <a:lstStyle/>
          <a:p>
            <a:r>
              <a:rPr lang="en-US" sz="3200" b="1" dirty="0">
                <a:effectLst/>
                <a:latin typeface="Cambria" panose="02040503050406030204" pitchFamily="18" charset="0"/>
                <a:ea typeface="Times New Roman" panose="02020603050405020304" pitchFamily="18" charset="0"/>
                <a:cs typeface="Times New Roman" panose="02020603050405020304" pitchFamily="18" charset="0"/>
              </a:rPr>
              <a:t>CONCLUSIONS</a:t>
            </a:r>
            <a:endParaRPr lang="en-US" sz="3200" dirty="0"/>
          </a:p>
        </p:txBody>
      </p:sp>
    </p:spTree>
    <p:extLst>
      <p:ext uri="{BB962C8B-B14F-4D97-AF65-F5344CB8AC3E}">
        <p14:creationId xmlns:p14="http://schemas.microsoft.com/office/powerpoint/2010/main" val="1617859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B11C1A-5A76-4C68-9BA2-4B1493140109}"/>
              </a:ext>
            </a:extLst>
          </p:cNvPr>
          <p:cNvSpPr>
            <a:spLocks noGrp="1"/>
          </p:cNvSpPr>
          <p:nvPr>
            <p:ph idx="1"/>
          </p:nvPr>
        </p:nvSpPr>
        <p:spPr>
          <a:xfrm>
            <a:off x="685800" y="1624716"/>
            <a:ext cx="5211419" cy="3066553"/>
          </a:xfrm>
        </p:spPr>
        <p:txBody>
          <a:bodyPr>
            <a:normAutofit/>
          </a:bodyPr>
          <a:lstStyle/>
          <a:p>
            <a:pPr marL="0" indent="0">
              <a:buNone/>
            </a:pPr>
            <a:endParaRPr lang="en-US" dirty="0"/>
          </a:p>
        </p:txBody>
      </p:sp>
    </p:spTree>
    <p:extLst>
      <p:ext uri="{BB962C8B-B14F-4D97-AF65-F5344CB8AC3E}">
        <p14:creationId xmlns:p14="http://schemas.microsoft.com/office/powerpoint/2010/main" val="237910510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
  <TotalTime>217</TotalTime>
  <Words>526</Words>
  <Application>Microsoft Office PowerPoint</Application>
  <PresentationFormat>Widescreen</PresentationFormat>
  <Paragraphs>67</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Abadi</vt:lpstr>
      <vt:lpstr>Arial</vt:lpstr>
      <vt:lpstr>Calibri</vt:lpstr>
      <vt:lpstr>Cambria</vt:lpstr>
      <vt:lpstr>Century Gothic</vt:lpstr>
      <vt:lpstr>Times New Roman</vt:lpstr>
      <vt:lpstr>Vapor Trail</vt:lpstr>
      <vt:lpstr>SUBMITTED BY, KARTIK  M                                                               2SD19IS402 PRASHANT S N                                                       2SD18IS031 SARDAR PARAMJEET SINGH                                  2SD18IS044 SUSHMA S                                                               2SD18IS056</vt:lpstr>
      <vt:lpstr>“Media Control using Hand Gesture Moments”</vt:lpstr>
      <vt:lpstr>INTRODUCTION  </vt:lpstr>
      <vt:lpstr>Gesture recognition helps computers to understand human body language. This helps to build a more potent link between humans and machines, rather than just the basic text user interfaces or graphical user interfaces (GUIs). In this project for gesture recognition, the human body's motions are read by computer camera. The computer then makes use of this data as input to handle applications. The objective of this project is to develop an interface which will capture human hand gesture dynamically and will control the volume level</vt:lpstr>
      <vt:lpstr>IMPLEMENTATION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Prashant Nadavinamani</dc:creator>
  <cp:lastModifiedBy>Prashant Nadavinamani</cp:lastModifiedBy>
  <cp:revision>16</cp:revision>
  <dcterms:created xsi:type="dcterms:W3CDTF">2022-04-09T06:21:36Z</dcterms:created>
  <dcterms:modified xsi:type="dcterms:W3CDTF">2022-06-10T17:17:50Z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